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86" d="100"/>
          <a:sy n="286" d="100"/>
        </p:scale>
        <p:origin x="-6990" y="-26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20FC2-3FF8-4B76-B5E9-5387041B5595}" type="datetimeFigureOut">
              <a:rPr kumimoji="1" lang="ja-JP" altLang="en-US" smtClean="0"/>
              <a:t>2020/3/31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6D4E-0531-4CAF-857E-09170B936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016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20FC2-3FF8-4B76-B5E9-5387041B5595}" type="datetimeFigureOut">
              <a:rPr kumimoji="1" lang="ja-JP" altLang="en-US" smtClean="0"/>
              <a:t>2020/3/31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6D4E-0531-4CAF-857E-09170B936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333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20FC2-3FF8-4B76-B5E9-5387041B5595}" type="datetimeFigureOut">
              <a:rPr kumimoji="1" lang="ja-JP" altLang="en-US" smtClean="0"/>
              <a:t>2020/3/31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6D4E-0531-4CAF-857E-09170B936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327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20FC2-3FF8-4B76-B5E9-5387041B5595}" type="datetimeFigureOut">
              <a:rPr kumimoji="1" lang="ja-JP" altLang="en-US" smtClean="0"/>
              <a:t>2020/3/31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6D4E-0531-4CAF-857E-09170B936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2380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20FC2-3FF8-4B76-B5E9-5387041B5595}" type="datetimeFigureOut">
              <a:rPr kumimoji="1" lang="ja-JP" altLang="en-US" smtClean="0"/>
              <a:t>2020/3/31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6D4E-0531-4CAF-857E-09170B936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6502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20FC2-3FF8-4B76-B5E9-5387041B5595}" type="datetimeFigureOut">
              <a:rPr kumimoji="1" lang="ja-JP" altLang="en-US" smtClean="0"/>
              <a:t>2020/3/31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6D4E-0531-4CAF-857E-09170B936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257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20FC2-3FF8-4B76-B5E9-5387041B5595}" type="datetimeFigureOut">
              <a:rPr kumimoji="1" lang="ja-JP" altLang="en-US" smtClean="0"/>
              <a:t>2020/3/31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6D4E-0531-4CAF-857E-09170B936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1429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20FC2-3FF8-4B76-B5E9-5387041B5595}" type="datetimeFigureOut">
              <a:rPr kumimoji="1" lang="ja-JP" altLang="en-US" smtClean="0"/>
              <a:t>2020/3/31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6D4E-0531-4CAF-857E-09170B936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82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20FC2-3FF8-4B76-B5E9-5387041B5595}" type="datetimeFigureOut">
              <a:rPr kumimoji="1" lang="ja-JP" altLang="en-US" smtClean="0"/>
              <a:t>2020/3/31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6D4E-0531-4CAF-857E-09170B936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402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20FC2-3FF8-4B76-B5E9-5387041B5595}" type="datetimeFigureOut">
              <a:rPr kumimoji="1" lang="ja-JP" altLang="en-US" smtClean="0"/>
              <a:t>2020/3/31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6D4E-0531-4CAF-857E-09170B936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750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20FC2-3FF8-4B76-B5E9-5387041B5595}" type="datetimeFigureOut">
              <a:rPr kumimoji="1" lang="ja-JP" altLang="en-US" smtClean="0"/>
              <a:t>2020/3/31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6D4E-0531-4CAF-857E-09170B936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286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20FC2-3FF8-4B76-B5E9-5387041B5595}" type="datetimeFigureOut">
              <a:rPr kumimoji="1" lang="ja-JP" altLang="en-US" smtClean="0"/>
              <a:t>2020/3/31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6D4E-0531-4CAF-857E-09170B936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0741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AA298849-94AE-4035-8345-7DC82CB5E4A2}"/>
              </a:ext>
            </a:extLst>
          </p:cNvPr>
          <p:cNvCxnSpPr>
            <a:cxnSpLocks/>
          </p:cNvCxnSpPr>
          <p:nvPr/>
        </p:nvCxnSpPr>
        <p:spPr>
          <a:xfrm>
            <a:off x="2356912" y="2780928"/>
            <a:ext cx="14664" cy="297797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Text Box 21">
            <a:extLst>
              <a:ext uri="{FF2B5EF4-FFF2-40B4-BE49-F238E27FC236}">
                <a16:creationId xmlns:a16="http://schemas.microsoft.com/office/drawing/2014/main" id="{5E2F7F52-E78A-49CB-80D4-EB5107EB8B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4902" y="4766675"/>
            <a:ext cx="1984483" cy="18384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36000" rIns="18000" bIns="36000"/>
          <a:lstStyle/>
          <a:p>
            <a:endParaRPr lang="ja-JP" altLang="ja-JP" sz="600" b="1"/>
          </a:p>
        </p:txBody>
      </p:sp>
      <p:sp>
        <p:nvSpPr>
          <p:cNvPr id="186" name="Text Box 21">
            <a:extLst>
              <a:ext uri="{FF2B5EF4-FFF2-40B4-BE49-F238E27FC236}">
                <a16:creationId xmlns:a16="http://schemas.microsoft.com/office/drawing/2014/main" id="{28327E98-E065-4BC8-B020-9434CCA03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2797" y="2127350"/>
            <a:ext cx="1984483" cy="25626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36000" rIns="18000" bIns="36000"/>
          <a:lstStyle/>
          <a:p>
            <a:endParaRPr lang="ja-JP" altLang="ja-JP" sz="600" b="1"/>
          </a:p>
        </p:txBody>
      </p:sp>
      <p:sp>
        <p:nvSpPr>
          <p:cNvPr id="85" name="Text Box 21">
            <a:extLst>
              <a:ext uri="{FF2B5EF4-FFF2-40B4-BE49-F238E27FC236}">
                <a16:creationId xmlns:a16="http://schemas.microsoft.com/office/drawing/2014/main" id="{BC2C2FF8-04B6-4BBC-849B-BF2EFC3DEC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623" y="1141958"/>
            <a:ext cx="1980177" cy="9662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36000" rIns="18000" bIns="36000"/>
          <a:lstStyle/>
          <a:p>
            <a:endParaRPr lang="ja-JP" altLang="ja-JP" sz="600" b="1"/>
          </a:p>
        </p:txBody>
      </p:sp>
      <p:sp>
        <p:nvSpPr>
          <p:cNvPr id="150" name="Text Box 21">
            <a:extLst>
              <a:ext uri="{FF2B5EF4-FFF2-40B4-BE49-F238E27FC236}">
                <a16:creationId xmlns:a16="http://schemas.microsoft.com/office/drawing/2014/main" id="{D9DD665D-BA99-403A-A62B-FA562EF899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7938" y="1140088"/>
            <a:ext cx="1980177" cy="9662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36000" rIns="18000" bIns="36000"/>
          <a:lstStyle/>
          <a:p>
            <a:endParaRPr lang="ja-JP" altLang="ja-JP" sz="600" b="1"/>
          </a:p>
        </p:txBody>
      </p:sp>
      <p:sp>
        <p:nvSpPr>
          <p:cNvPr id="4" name="正方形/長方形 3"/>
          <p:cNvSpPr/>
          <p:nvPr/>
        </p:nvSpPr>
        <p:spPr>
          <a:xfrm>
            <a:off x="335763" y="6586636"/>
            <a:ext cx="8663461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600" dirty="0"/>
              <a:t>禁・無断複写転載　</a:t>
            </a:r>
            <a:r>
              <a:rPr lang="en-US" altLang="ja-JP" sz="600" dirty="0"/>
              <a:t>Copyright</a:t>
            </a:r>
            <a:r>
              <a:rPr lang="ja-JP" altLang="en-US" sz="600" dirty="0"/>
              <a:t>　</a:t>
            </a:r>
            <a:r>
              <a:rPr lang="en-US" altLang="ja-JP" sz="600" dirty="0"/>
              <a:t>1996</a:t>
            </a:r>
            <a:r>
              <a:rPr lang="ja-JP" altLang="en-US" sz="600" dirty="0"/>
              <a:t>～</a:t>
            </a:r>
            <a:r>
              <a:rPr lang="en-US" altLang="ja-JP" sz="600" dirty="0"/>
              <a:t> TAKAHASHI, </a:t>
            </a:r>
            <a:r>
              <a:rPr lang="en-US" altLang="ja-JP" sz="600" dirty="0" err="1"/>
              <a:t>Kenko</a:t>
            </a:r>
            <a:r>
              <a:rPr lang="en-US" altLang="ja-JP" sz="600" dirty="0"/>
              <a:t> &amp; KIKAKUJUKU</a:t>
            </a:r>
            <a:r>
              <a:rPr lang="ja-JP" altLang="en-US" sz="600" dirty="0"/>
              <a:t>　発行：株式会社企画塾・総合企画研究所　　</a:t>
            </a:r>
            <a:r>
              <a:rPr lang="en-US" altLang="ja-JP" sz="600" dirty="0"/>
              <a:t>URL</a:t>
            </a:r>
            <a:r>
              <a:rPr lang="ja-JP" altLang="en-US" sz="600" dirty="0"/>
              <a:t>＜</a:t>
            </a:r>
            <a:r>
              <a:rPr lang="en-US" altLang="ja-JP" sz="600" dirty="0"/>
              <a:t>http://www.kjnet.co.jp/</a:t>
            </a:r>
            <a:r>
              <a:rPr lang="ja-JP" altLang="en-US" sz="600" dirty="0"/>
              <a:t>＞　　</a:t>
            </a:r>
            <a:r>
              <a:rPr lang="en-US" altLang="ja-JP" sz="600" dirty="0"/>
              <a:t>151-0051</a:t>
            </a:r>
            <a:r>
              <a:rPr lang="ja-JP" altLang="en-US" sz="600" dirty="0"/>
              <a:t>　東京都渋谷区千駄ヶ谷</a:t>
            </a:r>
            <a:r>
              <a:rPr lang="en-US" altLang="ja-JP" sz="600" dirty="0"/>
              <a:t>3</a:t>
            </a:r>
            <a:r>
              <a:rPr lang="ja-JP" altLang="en-US" sz="600" dirty="0"/>
              <a:t>丁目</a:t>
            </a:r>
            <a:r>
              <a:rPr lang="en-US" altLang="ja-JP" sz="600" dirty="0"/>
              <a:t>59-4</a:t>
            </a:r>
            <a:r>
              <a:rPr lang="ja-JP" altLang="en-US" sz="600" dirty="0"/>
              <a:t>　クエストコート原宿</a:t>
            </a:r>
            <a:r>
              <a:rPr lang="en-US" altLang="ja-JP" sz="600" dirty="0"/>
              <a:t>511</a:t>
            </a:r>
            <a:r>
              <a:rPr lang="ja-JP" altLang="en-US" sz="600" dirty="0"/>
              <a:t>　</a:t>
            </a:r>
            <a:r>
              <a:rPr lang="en-US" altLang="ja-JP" sz="600" dirty="0"/>
              <a:t>FAX03-6447-0881</a:t>
            </a:r>
            <a:r>
              <a:rPr lang="ja-JP" altLang="en-US" sz="600" dirty="0"/>
              <a:t>　</a:t>
            </a:r>
            <a:r>
              <a:rPr lang="en-US" altLang="ja-JP" sz="600" dirty="0"/>
              <a:t>web@kjnet.co.jp/</a:t>
            </a:r>
            <a:endParaRPr lang="ja-JP" altLang="en-US" sz="600" dirty="0"/>
          </a:p>
        </p:txBody>
      </p:sp>
      <p:sp>
        <p:nvSpPr>
          <p:cNvPr id="1036" name="テキスト ボックス 1035"/>
          <p:cNvSpPr txBox="1"/>
          <p:nvPr/>
        </p:nvSpPr>
        <p:spPr>
          <a:xfrm>
            <a:off x="7568460" y="179348"/>
            <a:ext cx="110799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提出用紙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30D028F-DBB7-40F8-9F4C-293099E93A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18" y="116632"/>
            <a:ext cx="7153512" cy="434215"/>
          </a:xfrm>
          <a:prstGeom prst="rect">
            <a:avLst/>
          </a:prstGeom>
        </p:spPr>
      </p:pic>
      <p:sp>
        <p:nvSpPr>
          <p:cNvPr id="54" name="Rectangle 2">
            <a:extLst>
              <a:ext uri="{FF2B5EF4-FFF2-40B4-BE49-F238E27FC236}">
                <a16:creationId xmlns:a16="http://schemas.microsoft.com/office/drawing/2014/main" id="{CDE62EA3-F1C5-4A13-94E4-AB4B1FAFFE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5538" y="1592808"/>
            <a:ext cx="2481262" cy="381000"/>
          </a:xfrm>
          <a:prstGeom prst="rect">
            <a:avLst/>
          </a:prstGeom>
          <a:solidFill>
            <a:srgbClr val="C0C0C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" name="Text Box 3">
            <a:extLst>
              <a:ext uri="{FF2B5EF4-FFF2-40B4-BE49-F238E27FC236}">
                <a16:creationId xmlns:a16="http://schemas.microsoft.com/office/drawing/2014/main" id="{2329E90F-0CF0-4D0A-9796-CE25CB913B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1132433"/>
            <a:ext cx="72390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36000" rIns="18000" bIns="36000"/>
          <a:lstStyle/>
          <a:p>
            <a:r>
              <a:rPr lang="en-US" altLang="ja-JP" sz="800" b="1" dirty="0"/>
              <a:t>●</a:t>
            </a:r>
            <a:r>
              <a:rPr lang="ja-JP" altLang="en-US" sz="800" b="1" dirty="0"/>
              <a:t>家族の目的　</a:t>
            </a:r>
            <a:endParaRPr lang="ja-JP" altLang="en-US" sz="600" b="1" dirty="0"/>
          </a:p>
        </p:txBody>
      </p:sp>
      <p:sp>
        <p:nvSpPr>
          <p:cNvPr id="57" name="Text Box 4">
            <a:extLst>
              <a:ext uri="{FF2B5EF4-FFF2-40B4-BE49-F238E27FC236}">
                <a16:creationId xmlns:a16="http://schemas.microsoft.com/office/drawing/2014/main" id="{B19C1EB3-00D3-4FCD-AF3E-DCB468E009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4127" y="4752520"/>
            <a:ext cx="96051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●</a:t>
            </a:r>
            <a:r>
              <a:rPr lang="ja-JP" altLang="en-US" sz="800" b="1" dirty="0"/>
              <a:t>今までの人生と</a:t>
            </a:r>
            <a:endParaRPr lang="en-US" altLang="ja-JP" sz="800" b="1" dirty="0"/>
          </a:p>
          <a:p>
            <a:r>
              <a:rPr lang="ja-JP" altLang="en-US" sz="800" b="1" dirty="0"/>
              <a:t>　子供との歩み</a:t>
            </a:r>
          </a:p>
        </p:txBody>
      </p:sp>
      <p:sp>
        <p:nvSpPr>
          <p:cNvPr id="58" name="Text Box 5">
            <a:extLst>
              <a:ext uri="{FF2B5EF4-FFF2-40B4-BE49-F238E27FC236}">
                <a16:creationId xmlns:a16="http://schemas.microsoft.com/office/drawing/2014/main" id="{498D05A3-3B9F-41F1-B3FA-2E0461E96D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9277" y="4737131"/>
            <a:ext cx="12835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600" dirty="0"/>
              <a:t>自分の人生の歩み、家族や子供との関係、印象深いことなどを気軽に描いてください。</a:t>
            </a:r>
          </a:p>
        </p:txBody>
      </p:sp>
      <p:sp>
        <p:nvSpPr>
          <p:cNvPr id="73" name="Text Box 9">
            <a:extLst>
              <a:ext uri="{FF2B5EF4-FFF2-40B4-BE49-F238E27FC236}">
                <a16:creationId xmlns:a16="http://schemas.microsoft.com/office/drawing/2014/main" id="{C42C9F2D-4E46-42E1-92CE-03492957A9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2797" y="2145033"/>
            <a:ext cx="198964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●</a:t>
            </a:r>
            <a:r>
              <a:rPr lang="ja-JP" altLang="en-US" sz="800" b="1" dirty="0"/>
              <a:t>今後の子供への期待と支援できること</a:t>
            </a:r>
          </a:p>
        </p:txBody>
      </p:sp>
      <p:sp>
        <p:nvSpPr>
          <p:cNvPr id="75" name="Text Box 11">
            <a:extLst>
              <a:ext uri="{FF2B5EF4-FFF2-40B4-BE49-F238E27FC236}">
                <a16:creationId xmlns:a16="http://schemas.microsoft.com/office/drawing/2014/main" id="{B6E23656-3402-4D94-A32A-41D30EBD14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3900" y="1545183"/>
            <a:ext cx="1770063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800" b="1" dirty="0"/>
              <a:t>人生サクセスの公式</a:t>
            </a:r>
          </a:p>
          <a:p>
            <a:r>
              <a:rPr lang="ja-JP" altLang="en-US" sz="600" dirty="0"/>
              <a:t>人生サクセスのチェック項目として活用しましょう。</a:t>
            </a:r>
          </a:p>
          <a:p>
            <a:r>
              <a:rPr lang="ja-JP" altLang="en-US" sz="600" dirty="0"/>
              <a:t>バランスとタイミングが大切です。</a:t>
            </a:r>
            <a:endParaRPr lang="ja-JP" altLang="en-US" sz="600" b="1" dirty="0"/>
          </a:p>
        </p:txBody>
      </p:sp>
      <p:sp>
        <p:nvSpPr>
          <p:cNvPr id="76" name="Text Box 12">
            <a:extLst>
              <a:ext uri="{FF2B5EF4-FFF2-40B4-BE49-F238E27FC236}">
                <a16:creationId xmlns:a16="http://schemas.microsoft.com/office/drawing/2014/main" id="{1C28CC02-EFED-426A-A85E-8AF6A31442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2302" y="1663924"/>
            <a:ext cx="255550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9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ＬＣ ＝ ＬＣ </a:t>
            </a:r>
            <a:r>
              <a:rPr lang="en-US" altLang="ja-JP" sz="9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× </a:t>
            </a:r>
            <a:r>
              <a:rPr lang="ja-JP" altLang="en-US" sz="9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３Ｒ </a:t>
            </a:r>
            <a:r>
              <a:rPr lang="en-US" altLang="ja-JP" sz="9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× </a:t>
            </a:r>
            <a:r>
              <a:rPr lang="ja-JP" altLang="en-US" sz="9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３Ｈ </a:t>
            </a:r>
            <a:r>
              <a:rPr lang="en-US" altLang="ja-JP" sz="9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× </a:t>
            </a:r>
            <a:r>
              <a:rPr lang="ja-JP" altLang="en-US" sz="9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２Ａ </a:t>
            </a:r>
            <a:r>
              <a:rPr lang="en-US" altLang="ja-JP" sz="9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× </a:t>
            </a:r>
            <a:r>
              <a:rPr lang="ja-JP" altLang="en-US" sz="9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１Ｃ </a:t>
            </a:r>
            <a:r>
              <a:rPr lang="en-US" altLang="ja-JP" sz="9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× </a:t>
            </a:r>
            <a:r>
              <a:rPr lang="ja-JP" altLang="en-US" sz="9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Ｏｐ</a:t>
            </a:r>
          </a:p>
        </p:txBody>
      </p:sp>
      <p:sp>
        <p:nvSpPr>
          <p:cNvPr id="77" name="Text Box 13">
            <a:extLst>
              <a:ext uri="{FF2B5EF4-FFF2-40B4-BE49-F238E27FC236}">
                <a16:creationId xmlns:a16="http://schemas.microsoft.com/office/drawing/2014/main" id="{3E2D40A0-A7D5-43CF-A4DE-821FC36621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4100" y="1592808"/>
            <a:ext cx="2506663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500" b="1"/>
              <a:t>人生のライフサイクル　　　　３つの資源　　　　　　　　　２つの行動　　　　　　　　　　　運用</a:t>
            </a:r>
            <a:endParaRPr lang="ja-JP" altLang="en-US" sz="800" b="1"/>
          </a:p>
        </p:txBody>
      </p:sp>
      <p:sp>
        <p:nvSpPr>
          <p:cNvPr id="78" name="Text Box 14">
            <a:extLst>
              <a:ext uri="{FF2B5EF4-FFF2-40B4-BE49-F238E27FC236}">
                <a16:creationId xmlns:a16="http://schemas.microsoft.com/office/drawing/2014/main" id="{EECAE8C9-2D99-4A63-96C2-A3C9403EF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5888" y="1821408"/>
            <a:ext cx="19208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500" b="1"/>
              <a:t>環境のライフサイクル　　　　３つの健康　　　　　　　　　　　チャンス</a:t>
            </a:r>
            <a:endParaRPr lang="ja-JP" altLang="en-US" sz="800" b="1"/>
          </a:p>
        </p:txBody>
      </p:sp>
      <p:sp>
        <p:nvSpPr>
          <p:cNvPr id="79" name="Text Box 15">
            <a:extLst>
              <a:ext uri="{FF2B5EF4-FFF2-40B4-BE49-F238E27FC236}">
                <a16:creationId xmlns:a16="http://schemas.microsoft.com/office/drawing/2014/main" id="{2589CDE5-C9DF-4A2F-A77B-F4AD7666AD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2312" y="1992665"/>
            <a:ext cx="1713931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●</a:t>
            </a:r>
            <a:r>
              <a:rPr lang="ja-JP" altLang="en-US" sz="800" b="1" dirty="0"/>
              <a:t>現在の家族</a:t>
            </a:r>
            <a:endParaRPr lang="en-US" altLang="ja-JP" sz="800" b="1" dirty="0"/>
          </a:p>
          <a:p>
            <a:r>
              <a:rPr lang="ja-JP" altLang="en-US" sz="800" b="1" dirty="0"/>
              <a:t>　</a:t>
            </a:r>
            <a:r>
              <a:rPr lang="ja-JP" altLang="en-US" sz="500" dirty="0"/>
              <a:t>自分の家族の写真やイラストを以下に張り付けましょう</a:t>
            </a:r>
            <a:endParaRPr lang="en-US" altLang="ja-JP" sz="500" dirty="0"/>
          </a:p>
          <a:p>
            <a:r>
              <a:rPr lang="ja-JP" altLang="en-US" sz="500" dirty="0"/>
              <a:t>　家族全体のことも記してみます</a:t>
            </a:r>
            <a:endParaRPr lang="ja-JP" altLang="en-US" sz="800" dirty="0"/>
          </a:p>
        </p:txBody>
      </p:sp>
      <p:sp>
        <p:nvSpPr>
          <p:cNvPr id="81" name="Text Box 17">
            <a:extLst>
              <a:ext uri="{FF2B5EF4-FFF2-40B4-BE49-F238E27FC236}">
                <a16:creationId xmlns:a16="http://schemas.microsoft.com/office/drawing/2014/main" id="{6752EDFE-8B6E-4BF4-984B-808A2366CC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3962" y="2824135"/>
            <a:ext cx="140344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ja-JP" sz="800" dirty="0"/>
              <a:t>●</a:t>
            </a:r>
            <a:r>
              <a:rPr lang="ja-JP" altLang="en-US" sz="800" dirty="0"/>
              <a:t>終了予定日（　　</a:t>
            </a:r>
            <a:r>
              <a:rPr lang="en-US" altLang="ja-JP" sz="800" dirty="0"/>
              <a:t>/</a:t>
            </a:r>
            <a:r>
              <a:rPr lang="ja-JP" altLang="en-US" sz="800" dirty="0"/>
              <a:t>　　</a:t>
            </a:r>
            <a:r>
              <a:rPr lang="en-US" altLang="ja-JP" sz="800" dirty="0"/>
              <a:t>/</a:t>
            </a:r>
            <a:r>
              <a:rPr lang="ja-JP" altLang="en-US" sz="800" dirty="0"/>
              <a:t>　　）</a:t>
            </a:r>
          </a:p>
        </p:txBody>
      </p:sp>
      <p:sp>
        <p:nvSpPr>
          <p:cNvPr id="84" name="Text Box 20">
            <a:extLst>
              <a:ext uri="{FF2B5EF4-FFF2-40B4-BE49-F238E27FC236}">
                <a16:creationId xmlns:a16="http://schemas.microsoft.com/office/drawing/2014/main" id="{8A581EFE-E928-419D-939E-9A7CB128FF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5825" y="4903664"/>
            <a:ext cx="33655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endParaRPr lang="ja-JP" altLang="ja-JP"/>
          </a:p>
        </p:txBody>
      </p:sp>
      <p:sp>
        <p:nvSpPr>
          <p:cNvPr id="87" name="Text Box 23">
            <a:extLst>
              <a:ext uri="{FF2B5EF4-FFF2-40B4-BE49-F238E27FC236}">
                <a16:creationId xmlns:a16="http://schemas.microsoft.com/office/drawing/2014/main" id="{AA628320-242B-4161-83C7-7082DCEE19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6255" y="1124744"/>
            <a:ext cx="667593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36000" rIns="18000" bIns="36000"/>
          <a:lstStyle/>
          <a:p>
            <a:r>
              <a:rPr lang="en-US" altLang="ja-JP" sz="800" b="1" dirty="0"/>
              <a:t>●</a:t>
            </a:r>
            <a:r>
              <a:rPr lang="ja-JP" altLang="en-US" sz="800" b="1" dirty="0"/>
              <a:t>家族の目標</a:t>
            </a:r>
            <a:r>
              <a:rPr lang="ja-JP" altLang="en-US" sz="500" dirty="0"/>
              <a:t>　</a:t>
            </a:r>
            <a:endParaRPr lang="ja-JP" altLang="en-US" sz="600" dirty="0"/>
          </a:p>
        </p:txBody>
      </p:sp>
      <p:sp>
        <p:nvSpPr>
          <p:cNvPr id="88" name="Text Box 24">
            <a:extLst>
              <a:ext uri="{FF2B5EF4-FFF2-40B4-BE49-F238E27FC236}">
                <a16:creationId xmlns:a16="http://schemas.microsoft.com/office/drawing/2014/main" id="{1750CFA6-8F94-4074-A2A4-723C9D8470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4388" y="1141958"/>
            <a:ext cx="4062412" cy="4000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36000" rIns="18000" bIns="36000"/>
          <a:lstStyle/>
          <a:p>
            <a:endParaRPr lang="ja-JP" altLang="ja-JP" sz="600" b="1"/>
          </a:p>
        </p:txBody>
      </p:sp>
      <p:sp>
        <p:nvSpPr>
          <p:cNvPr id="120" name="Text Box 56">
            <a:extLst>
              <a:ext uri="{FF2B5EF4-FFF2-40B4-BE49-F238E27FC236}">
                <a16:creationId xmlns:a16="http://schemas.microsoft.com/office/drawing/2014/main" id="{A839E792-37A2-45C8-BFC8-032473BC44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4228" y="1107157"/>
            <a:ext cx="4367213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36000" rIns="18000" bIns="36000"/>
          <a:lstStyle/>
          <a:p>
            <a:r>
              <a:rPr lang="en-US" altLang="ja-JP" sz="800" b="1" dirty="0"/>
              <a:t>●</a:t>
            </a:r>
            <a:r>
              <a:rPr lang="ja-JP" altLang="en-US" sz="800" b="1" dirty="0"/>
              <a:t>タイトル</a:t>
            </a:r>
            <a:r>
              <a:rPr lang="ja-JP" altLang="en-US" sz="500" dirty="0"/>
              <a:t>　</a:t>
            </a:r>
            <a:r>
              <a:rPr lang="ja-JP" altLang="en-US" sz="600" dirty="0"/>
              <a:t>人生企画にタイトルをつけましょう。一言でいうと（あなたと子供にとって）どんな人生か、表してみましょう。</a:t>
            </a:r>
          </a:p>
        </p:txBody>
      </p:sp>
      <p:sp>
        <p:nvSpPr>
          <p:cNvPr id="121" name="Rectangle 57">
            <a:extLst>
              <a:ext uri="{FF2B5EF4-FFF2-40B4-BE49-F238E27FC236}">
                <a16:creationId xmlns:a16="http://schemas.microsoft.com/office/drawing/2014/main" id="{9BE15DC8-1EAD-4ED5-9E69-F5C9726DA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0964" y="757782"/>
            <a:ext cx="3608636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" name="Rectangle 58">
            <a:extLst>
              <a:ext uri="{FF2B5EF4-FFF2-40B4-BE49-F238E27FC236}">
                <a16:creationId xmlns:a16="http://schemas.microsoft.com/office/drawing/2014/main" id="{65945D28-A862-4B72-A2FF-95A2E5132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5800" y="757783"/>
            <a:ext cx="381000" cy="3143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" name="Text Box 59">
            <a:extLst>
              <a:ext uri="{FF2B5EF4-FFF2-40B4-BE49-F238E27FC236}">
                <a16:creationId xmlns:a16="http://schemas.microsoft.com/office/drawing/2014/main" id="{F1046E50-2606-4F99-879C-D88A7D58CD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3198" y="710282"/>
            <a:ext cx="45085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700" dirty="0"/>
              <a:t>記入者</a:t>
            </a:r>
          </a:p>
        </p:txBody>
      </p:sp>
      <p:sp>
        <p:nvSpPr>
          <p:cNvPr id="124" name="Text Box 60">
            <a:extLst>
              <a:ext uri="{FF2B5EF4-FFF2-40B4-BE49-F238E27FC236}">
                <a16:creationId xmlns:a16="http://schemas.microsoft.com/office/drawing/2014/main" id="{485BF235-866F-427E-8F23-3AD8D708E3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7540" y="1099095"/>
            <a:ext cx="13620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600" dirty="0"/>
              <a:t>どんな家族でいたいのか？</a:t>
            </a:r>
            <a:endParaRPr lang="en-US" altLang="ja-JP" sz="600" dirty="0"/>
          </a:p>
          <a:p>
            <a:r>
              <a:rPr lang="ja-JP" altLang="en-US" sz="600" dirty="0"/>
              <a:t>子供たちは、どう社会にはばたくか？</a:t>
            </a:r>
          </a:p>
        </p:txBody>
      </p:sp>
      <p:sp>
        <p:nvSpPr>
          <p:cNvPr id="125" name="Rectangle 61">
            <a:extLst>
              <a:ext uri="{FF2B5EF4-FFF2-40B4-BE49-F238E27FC236}">
                <a16:creationId xmlns:a16="http://schemas.microsoft.com/office/drawing/2014/main" id="{3E96D071-C43D-4B24-BA7D-1075BACB19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488" y="616124"/>
            <a:ext cx="278735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600" b="1" dirty="0"/>
              <a:t>家族の人生企画</a:t>
            </a:r>
          </a:p>
        </p:txBody>
      </p:sp>
      <p:sp>
        <p:nvSpPr>
          <p:cNvPr id="153" name="Text Box 10">
            <a:extLst>
              <a:ext uri="{FF2B5EF4-FFF2-40B4-BE49-F238E27FC236}">
                <a16:creationId xmlns:a16="http://schemas.microsoft.com/office/drawing/2014/main" id="{55E19BA2-9E6C-4789-9A79-01CFD3783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2797" y="2291110"/>
            <a:ext cx="160653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●</a:t>
            </a:r>
            <a:r>
              <a:rPr lang="ja-JP" altLang="en-US" sz="800" b="1" dirty="0"/>
              <a:t>子供のためのサクセスポイント</a:t>
            </a:r>
          </a:p>
        </p:txBody>
      </p:sp>
      <p:sp>
        <p:nvSpPr>
          <p:cNvPr id="183" name="Text Box 21">
            <a:extLst>
              <a:ext uri="{FF2B5EF4-FFF2-40B4-BE49-F238E27FC236}">
                <a16:creationId xmlns:a16="http://schemas.microsoft.com/office/drawing/2014/main" id="{E9BF818D-C5EA-4146-A0A6-FDFCA971C2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2797" y="4766674"/>
            <a:ext cx="1984483" cy="18384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36000" rIns="18000" bIns="36000"/>
          <a:lstStyle/>
          <a:p>
            <a:endParaRPr lang="ja-JP" altLang="ja-JP" sz="600" b="1"/>
          </a:p>
        </p:txBody>
      </p:sp>
      <p:sp>
        <p:nvSpPr>
          <p:cNvPr id="184" name="Text Box 3">
            <a:extLst>
              <a:ext uri="{FF2B5EF4-FFF2-40B4-BE49-F238E27FC236}">
                <a16:creationId xmlns:a16="http://schemas.microsoft.com/office/drawing/2014/main" id="{13247A7E-2996-43BE-9F54-1C12B48141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5210" y="4761317"/>
            <a:ext cx="901962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36000" rIns="18000" bIns="36000"/>
          <a:lstStyle/>
          <a:p>
            <a:r>
              <a:rPr lang="en-US" altLang="ja-JP" sz="800" b="1" dirty="0"/>
              <a:t>●</a:t>
            </a:r>
            <a:r>
              <a:rPr lang="ja-JP" altLang="en-US" sz="800" b="1" dirty="0"/>
              <a:t>子供の好きなこと</a:t>
            </a:r>
            <a:endParaRPr lang="ja-JP" altLang="en-US" sz="600" b="1" dirty="0"/>
          </a:p>
        </p:txBody>
      </p:sp>
      <p:sp>
        <p:nvSpPr>
          <p:cNvPr id="185" name="Text Box 60">
            <a:extLst>
              <a:ext uri="{FF2B5EF4-FFF2-40B4-BE49-F238E27FC236}">
                <a16:creationId xmlns:a16="http://schemas.microsoft.com/office/drawing/2014/main" id="{401C1C7C-1951-44B3-84D2-19C2181FE1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8596" y="4743801"/>
            <a:ext cx="12289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600" dirty="0"/>
              <a:t>子供の好きなこと、褒められる</a:t>
            </a:r>
            <a:endParaRPr lang="en-US" altLang="ja-JP" sz="600" dirty="0"/>
          </a:p>
          <a:p>
            <a:r>
              <a:rPr lang="ja-JP" altLang="en-US" sz="600" dirty="0"/>
              <a:t>こと、評価されたこと。</a:t>
            </a:r>
            <a:endParaRPr lang="en-US" altLang="ja-JP" sz="600" dirty="0"/>
          </a:p>
          <a:p>
            <a:r>
              <a:rPr lang="ja-JP" altLang="en-US" sz="600" dirty="0"/>
              <a:t>好きなことは資源そのもの。</a:t>
            </a:r>
          </a:p>
        </p:txBody>
      </p:sp>
      <p:sp>
        <p:nvSpPr>
          <p:cNvPr id="6" name="二等辺三角形 5">
            <a:extLst>
              <a:ext uri="{FF2B5EF4-FFF2-40B4-BE49-F238E27FC236}">
                <a16:creationId xmlns:a16="http://schemas.microsoft.com/office/drawing/2014/main" id="{5AA90753-F7A0-4B1E-8813-34C1F167B677}"/>
              </a:ext>
            </a:extLst>
          </p:cNvPr>
          <p:cNvSpPr/>
          <p:nvPr/>
        </p:nvSpPr>
        <p:spPr>
          <a:xfrm>
            <a:off x="7573435" y="4689495"/>
            <a:ext cx="263206" cy="73507"/>
          </a:xfrm>
          <a:prstGeom prst="triangl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二等辺三角形 192">
            <a:extLst>
              <a:ext uri="{FF2B5EF4-FFF2-40B4-BE49-F238E27FC236}">
                <a16:creationId xmlns:a16="http://schemas.microsoft.com/office/drawing/2014/main" id="{41AFA711-DCC6-4F27-A37F-0B19F533C940}"/>
              </a:ext>
            </a:extLst>
          </p:cNvPr>
          <p:cNvSpPr/>
          <p:nvPr/>
        </p:nvSpPr>
        <p:spPr>
          <a:xfrm rot="5400000">
            <a:off x="6550618" y="5636208"/>
            <a:ext cx="263206" cy="102451"/>
          </a:xfrm>
          <a:prstGeom prst="triangl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4" name="Text Box 60">
            <a:extLst>
              <a:ext uri="{FF2B5EF4-FFF2-40B4-BE49-F238E27FC236}">
                <a16:creationId xmlns:a16="http://schemas.microsoft.com/office/drawing/2014/main" id="{5A829247-E233-41C7-8F75-F1B9F0F9CD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871" y="1107157"/>
            <a:ext cx="13620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600" dirty="0"/>
              <a:t>家族で、どんな目標をたてるのか？</a:t>
            </a:r>
            <a:endParaRPr lang="en-US" altLang="ja-JP" sz="600" dirty="0"/>
          </a:p>
          <a:p>
            <a:r>
              <a:rPr lang="ja-JP" altLang="en-US" sz="600" dirty="0"/>
              <a:t>また子供たち（個々）にはどんな目標</a:t>
            </a:r>
            <a:endParaRPr lang="en-US" altLang="ja-JP" sz="600" dirty="0"/>
          </a:p>
          <a:p>
            <a:r>
              <a:rPr lang="ja-JP" altLang="en-US" sz="600" dirty="0"/>
              <a:t>をもってもらうのか？</a:t>
            </a:r>
          </a:p>
        </p:txBody>
      </p:sp>
      <p:sp>
        <p:nvSpPr>
          <p:cNvPr id="155" name="Text Box 3">
            <a:extLst>
              <a:ext uri="{FF2B5EF4-FFF2-40B4-BE49-F238E27FC236}">
                <a16:creationId xmlns:a16="http://schemas.microsoft.com/office/drawing/2014/main" id="{13642B19-DB4E-42B2-8C9A-A91A523E85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163" y="2168642"/>
            <a:ext cx="1183163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36000" rIns="18000" bIns="36000"/>
          <a:lstStyle/>
          <a:p>
            <a:r>
              <a:rPr lang="en-US" altLang="ja-JP" sz="800" b="1" dirty="0"/>
              <a:t>●</a:t>
            </a:r>
            <a:r>
              <a:rPr lang="ja-JP" altLang="en-US" sz="800" b="1" dirty="0"/>
              <a:t>家族のライフスケール</a:t>
            </a:r>
            <a:endParaRPr lang="en-US" altLang="ja-JP" sz="800" b="1" dirty="0"/>
          </a:p>
          <a:p>
            <a:r>
              <a:rPr lang="ja-JP" altLang="en-US" sz="800" b="1" dirty="0"/>
              <a:t>　家族の時間資源</a:t>
            </a:r>
            <a:endParaRPr lang="ja-JP" altLang="en-US" sz="600" b="1" dirty="0"/>
          </a:p>
        </p:txBody>
      </p:sp>
      <p:sp>
        <p:nvSpPr>
          <p:cNvPr id="156" name="Text Box 60">
            <a:extLst>
              <a:ext uri="{FF2B5EF4-FFF2-40B4-BE49-F238E27FC236}">
                <a16:creationId xmlns:a16="http://schemas.microsoft.com/office/drawing/2014/main" id="{7981C46D-3EC0-41ED-AC9E-69587A1924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5073" y="2151025"/>
            <a:ext cx="302891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800" dirty="0"/>
              <a:t>家族のライフスケールであり、時間資源です。この図で、どう共有できるのか、ご理解いただけるでしょう。</a:t>
            </a:r>
            <a:endParaRPr lang="en-US" altLang="ja-JP" sz="800" dirty="0"/>
          </a:p>
          <a:p>
            <a:r>
              <a:rPr lang="ja-JP" altLang="en-US" sz="600" dirty="0"/>
              <a:t>家族のライフスケールは、</a:t>
            </a:r>
            <a:r>
              <a:rPr lang="en-US" altLang="ja-JP" sz="600" dirty="0"/>
              <a:t>PPT</a:t>
            </a:r>
            <a:r>
              <a:rPr lang="ja-JP" altLang="en-US" sz="600" dirty="0"/>
              <a:t>のライフスケールをスライドさせて描きます。</a:t>
            </a:r>
            <a:endParaRPr lang="en-US" altLang="ja-JP" sz="600" dirty="0"/>
          </a:p>
          <a:p>
            <a:r>
              <a:rPr lang="ja-JP" altLang="en-US" sz="600" dirty="0"/>
              <a:t>必要本数を使ってください。場合によって祖父母は４名作成する場合もあります。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786CC86-8DB7-4431-B7EB-9D4D117F9D1F}"/>
              </a:ext>
            </a:extLst>
          </p:cNvPr>
          <p:cNvGrpSpPr/>
          <p:nvPr/>
        </p:nvGrpSpPr>
        <p:grpSpPr>
          <a:xfrm>
            <a:off x="886433" y="2952927"/>
            <a:ext cx="2757950" cy="361234"/>
            <a:chOff x="886433" y="2952927"/>
            <a:chExt cx="2757950" cy="361234"/>
          </a:xfrm>
        </p:grpSpPr>
        <p:sp>
          <p:nvSpPr>
            <p:cNvPr id="158" name="Text Box 63">
              <a:extLst>
                <a:ext uri="{FF2B5EF4-FFF2-40B4-BE49-F238E27FC236}">
                  <a16:creationId xmlns:a16="http://schemas.microsoft.com/office/drawing/2014/main" id="{0EA5CFAD-6B0B-4F3F-9970-5907DA86CE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6433" y="2952927"/>
              <a:ext cx="184438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0</a:t>
              </a:r>
            </a:p>
          </p:txBody>
        </p:sp>
        <p:sp>
          <p:nvSpPr>
            <p:cNvPr id="159" name="Rectangle 64">
              <a:extLst>
                <a:ext uri="{FF2B5EF4-FFF2-40B4-BE49-F238E27FC236}">
                  <a16:creationId xmlns:a16="http://schemas.microsoft.com/office/drawing/2014/main" id="{164B8D8C-9AC8-4D1B-A788-56D74AA80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63" y="3118984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" name="Rectangle 65">
              <a:extLst>
                <a:ext uri="{FF2B5EF4-FFF2-40B4-BE49-F238E27FC236}">
                  <a16:creationId xmlns:a16="http://schemas.microsoft.com/office/drawing/2014/main" id="{D95A9C79-068E-461F-9DEC-B3E2235A93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5676" y="3118984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" name="Rectangle 66">
              <a:extLst>
                <a:ext uri="{FF2B5EF4-FFF2-40B4-BE49-F238E27FC236}">
                  <a16:creationId xmlns:a16="http://schemas.microsoft.com/office/drawing/2014/main" id="{BE901B4F-1C7A-47A6-868F-D742CCAA7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5470" y="3118984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" name="Rectangle 67">
              <a:extLst>
                <a:ext uri="{FF2B5EF4-FFF2-40B4-BE49-F238E27FC236}">
                  <a16:creationId xmlns:a16="http://schemas.microsoft.com/office/drawing/2014/main" id="{5EFFB957-18C6-4F32-9BFA-A7E0ABC77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9790" y="3118984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" name="Rectangle 68">
              <a:extLst>
                <a:ext uri="{FF2B5EF4-FFF2-40B4-BE49-F238E27FC236}">
                  <a16:creationId xmlns:a16="http://schemas.microsoft.com/office/drawing/2014/main" id="{8B960868-D372-481A-A2E1-EBC86459C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8685" y="3119888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" name="Rectangle 69">
              <a:extLst>
                <a:ext uri="{FF2B5EF4-FFF2-40B4-BE49-F238E27FC236}">
                  <a16:creationId xmlns:a16="http://schemas.microsoft.com/office/drawing/2014/main" id="{CB00FD69-ED6F-49CC-8E1C-CF0CD0B833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5531" y="3120734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" name="Rectangle 70">
              <a:extLst>
                <a:ext uri="{FF2B5EF4-FFF2-40B4-BE49-F238E27FC236}">
                  <a16:creationId xmlns:a16="http://schemas.microsoft.com/office/drawing/2014/main" id="{DDC23D60-6056-407B-B211-CC3CB1D5E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7037" y="3120734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" name="Rectangle 71">
              <a:extLst>
                <a:ext uri="{FF2B5EF4-FFF2-40B4-BE49-F238E27FC236}">
                  <a16:creationId xmlns:a16="http://schemas.microsoft.com/office/drawing/2014/main" id="{060705F2-B0A7-404A-90E2-5B6877E9C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8543" y="3120734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" name="Text Box 72">
              <a:extLst>
                <a:ext uri="{FF2B5EF4-FFF2-40B4-BE49-F238E27FC236}">
                  <a16:creationId xmlns:a16="http://schemas.microsoft.com/office/drawing/2014/main" id="{13F677DF-62A6-4DCB-B61D-8EC633CD5D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9195" y="2956957"/>
              <a:ext cx="277854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10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168" name="Text Box 73">
              <a:extLst>
                <a:ext uri="{FF2B5EF4-FFF2-40B4-BE49-F238E27FC236}">
                  <a16:creationId xmlns:a16="http://schemas.microsoft.com/office/drawing/2014/main" id="{01809B80-2D9A-4AF9-8A7D-272B21FCDC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3931" y="2953719"/>
              <a:ext cx="276656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20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169" name="Text Box 74">
              <a:extLst>
                <a:ext uri="{FF2B5EF4-FFF2-40B4-BE49-F238E27FC236}">
                  <a16:creationId xmlns:a16="http://schemas.microsoft.com/office/drawing/2014/main" id="{DAB945DC-BA7D-436A-8249-AA2C661EA1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9449" y="2957749"/>
              <a:ext cx="277854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30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170" name="Text Box 75">
              <a:extLst>
                <a:ext uri="{FF2B5EF4-FFF2-40B4-BE49-F238E27FC236}">
                  <a16:creationId xmlns:a16="http://schemas.microsoft.com/office/drawing/2014/main" id="{DDC8D69F-ECD6-4C7B-8364-EB91263010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8319" y="2963127"/>
              <a:ext cx="277854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40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171" name="Text Box 76">
              <a:extLst>
                <a:ext uri="{FF2B5EF4-FFF2-40B4-BE49-F238E27FC236}">
                  <a16:creationId xmlns:a16="http://schemas.microsoft.com/office/drawing/2014/main" id="{6A29F898-A880-4F51-9E61-659FD973AA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1395" y="2958201"/>
              <a:ext cx="277854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50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172" name="Text Box 77">
              <a:extLst>
                <a:ext uri="{FF2B5EF4-FFF2-40B4-BE49-F238E27FC236}">
                  <a16:creationId xmlns:a16="http://schemas.microsoft.com/office/drawing/2014/main" id="{26287C46-E34F-45F3-A5DE-C66229FB64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6912" y="2954171"/>
              <a:ext cx="276656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>
                  <a:latin typeface="ＭＳ Ｐゴシック" panose="020B0600070205080204" pitchFamily="50" charset="-128"/>
                </a:rPr>
                <a:t>60</a:t>
              </a:r>
              <a:r>
                <a:rPr lang="ja-JP" altLang="en-US" sz="800" b="1">
                  <a:latin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173" name="Text Box 78">
              <a:extLst>
                <a:ext uri="{FF2B5EF4-FFF2-40B4-BE49-F238E27FC236}">
                  <a16:creationId xmlns:a16="http://schemas.microsoft.com/office/drawing/2014/main" id="{CF3068DD-F106-4019-BEF1-0E427694DF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4825" y="2954171"/>
              <a:ext cx="277854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70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174" name="Text Box 79">
              <a:extLst>
                <a:ext uri="{FF2B5EF4-FFF2-40B4-BE49-F238E27FC236}">
                  <a16:creationId xmlns:a16="http://schemas.microsoft.com/office/drawing/2014/main" id="{FA58062F-DA58-44B0-9561-8CC99879FA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64715" y="2962230"/>
              <a:ext cx="277854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80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175" name="Rectangle 80">
              <a:extLst>
                <a:ext uri="{FF2B5EF4-FFF2-40B4-BE49-F238E27FC236}">
                  <a16:creationId xmlns:a16="http://schemas.microsoft.com/office/drawing/2014/main" id="{1165CC8C-00CD-48C1-9E3A-11BB5CD575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2444" y="3120734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" name="Text Box 81">
              <a:extLst>
                <a:ext uri="{FF2B5EF4-FFF2-40B4-BE49-F238E27FC236}">
                  <a16:creationId xmlns:a16="http://schemas.microsoft.com/office/drawing/2014/main" id="{19E280D8-EFC4-4415-ABF6-CDD874D6EB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6640" y="2962230"/>
              <a:ext cx="277854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90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177" name="Rectangle 82">
              <a:extLst>
                <a:ext uri="{FF2B5EF4-FFF2-40B4-BE49-F238E27FC236}">
                  <a16:creationId xmlns:a16="http://schemas.microsoft.com/office/drawing/2014/main" id="{864C8A18-F1FA-4B63-8120-47856360E6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4369" y="3120734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8" name="Text Box 83">
              <a:extLst>
                <a:ext uri="{FF2B5EF4-FFF2-40B4-BE49-F238E27FC236}">
                  <a16:creationId xmlns:a16="http://schemas.microsoft.com/office/drawing/2014/main" id="{0C362938-3F00-4A1C-AE62-E2DD7AA4CA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27007" y="2954171"/>
              <a:ext cx="317376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100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　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DAECAF22-487C-46E9-827C-4E07D955FCB7}"/>
              </a:ext>
            </a:extLst>
          </p:cNvPr>
          <p:cNvGrpSpPr/>
          <p:nvPr/>
        </p:nvGrpSpPr>
        <p:grpSpPr>
          <a:xfrm>
            <a:off x="892425" y="3447832"/>
            <a:ext cx="2751958" cy="361334"/>
            <a:chOff x="892425" y="3447832"/>
            <a:chExt cx="2751958" cy="361334"/>
          </a:xfrm>
        </p:grpSpPr>
        <p:sp>
          <p:nvSpPr>
            <p:cNvPr id="192" name="Text Box 63">
              <a:extLst>
                <a:ext uri="{FF2B5EF4-FFF2-40B4-BE49-F238E27FC236}">
                  <a16:creationId xmlns:a16="http://schemas.microsoft.com/office/drawing/2014/main" id="{842633EC-1FE9-43B3-B9E6-706F651689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2425" y="3447832"/>
              <a:ext cx="184438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0</a:t>
              </a:r>
            </a:p>
          </p:txBody>
        </p:sp>
        <p:sp>
          <p:nvSpPr>
            <p:cNvPr id="218" name="Rectangle 64">
              <a:extLst>
                <a:ext uri="{FF2B5EF4-FFF2-40B4-BE49-F238E27FC236}">
                  <a16:creationId xmlns:a16="http://schemas.microsoft.com/office/drawing/2014/main" id="{3B3A784B-2ED6-4AB2-99DD-9E14E2650C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404" y="3615739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0" name="Rectangle 65">
              <a:extLst>
                <a:ext uri="{FF2B5EF4-FFF2-40B4-BE49-F238E27FC236}">
                  <a16:creationId xmlns:a16="http://schemas.microsoft.com/office/drawing/2014/main" id="{E415FCB9-EFDE-48D1-A31D-DE3A267B1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6317" y="3615739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" name="Rectangle 66">
              <a:extLst>
                <a:ext uri="{FF2B5EF4-FFF2-40B4-BE49-F238E27FC236}">
                  <a16:creationId xmlns:a16="http://schemas.microsoft.com/office/drawing/2014/main" id="{6466D8C8-9CFE-443A-AE39-8699B9386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6111" y="3615739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" name="Rectangle 67">
              <a:extLst>
                <a:ext uri="{FF2B5EF4-FFF2-40B4-BE49-F238E27FC236}">
                  <a16:creationId xmlns:a16="http://schemas.microsoft.com/office/drawing/2014/main" id="{39210535-438E-4BA6-8E3C-1044447AF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0431" y="3615739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" name="Rectangle 68">
              <a:extLst>
                <a:ext uri="{FF2B5EF4-FFF2-40B4-BE49-F238E27FC236}">
                  <a16:creationId xmlns:a16="http://schemas.microsoft.com/office/drawing/2014/main" id="{70495DF9-18F0-4B05-ACC2-A140070DDE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8685" y="3615739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" name="Rectangle 69">
              <a:extLst>
                <a:ext uri="{FF2B5EF4-FFF2-40B4-BE49-F238E27FC236}">
                  <a16:creationId xmlns:a16="http://schemas.microsoft.com/office/drawing/2014/main" id="{05C9F2AF-A99E-4837-8B78-ACDFC2D34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5531" y="3615739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" name="Rectangle 70">
              <a:extLst>
                <a:ext uri="{FF2B5EF4-FFF2-40B4-BE49-F238E27FC236}">
                  <a16:creationId xmlns:a16="http://schemas.microsoft.com/office/drawing/2014/main" id="{FCDFBE04-8347-4372-A98E-420B26C9E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7037" y="3615739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" name="Rectangle 71">
              <a:extLst>
                <a:ext uri="{FF2B5EF4-FFF2-40B4-BE49-F238E27FC236}">
                  <a16:creationId xmlns:a16="http://schemas.microsoft.com/office/drawing/2014/main" id="{A99C92F0-218E-4039-9FC0-B8559BFBA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8543" y="3615739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" name="Text Box 72">
              <a:extLst>
                <a:ext uri="{FF2B5EF4-FFF2-40B4-BE49-F238E27FC236}">
                  <a16:creationId xmlns:a16="http://schemas.microsoft.com/office/drawing/2014/main" id="{EB3BB074-67A5-437A-98DD-3F6987721F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5187" y="3451862"/>
              <a:ext cx="277854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10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228" name="Text Box 73">
              <a:extLst>
                <a:ext uri="{FF2B5EF4-FFF2-40B4-BE49-F238E27FC236}">
                  <a16:creationId xmlns:a16="http://schemas.microsoft.com/office/drawing/2014/main" id="{1D4543CB-E540-4C10-851F-8D79D58790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3157" y="3447832"/>
              <a:ext cx="276656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20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229" name="Text Box 74">
              <a:extLst>
                <a:ext uri="{FF2B5EF4-FFF2-40B4-BE49-F238E27FC236}">
                  <a16:creationId xmlns:a16="http://schemas.microsoft.com/office/drawing/2014/main" id="{9AFAADBD-1F8B-45DE-A1EE-8B9A85C89D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18675" y="3451862"/>
              <a:ext cx="277854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30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230" name="Text Box 75">
              <a:extLst>
                <a:ext uri="{FF2B5EF4-FFF2-40B4-BE49-F238E27FC236}">
                  <a16:creationId xmlns:a16="http://schemas.microsoft.com/office/drawing/2014/main" id="{4A64A3EE-7DA2-4A82-8370-427C59EADD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1018" y="3457235"/>
              <a:ext cx="277854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40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231" name="Text Box 76">
              <a:extLst>
                <a:ext uri="{FF2B5EF4-FFF2-40B4-BE49-F238E27FC236}">
                  <a16:creationId xmlns:a16="http://schemas.microsoft.com/office/drawing/2014/main" id="{56805C3E-F1A0-4B93-8DDB-3D454ADAC3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1395" y="3453206"/>
              <a:ext cx="277854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50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232" name="Text Box 77">
              <a:extLst>
                <a:ext uri="{FF2B5EF4-FFF2-40B4-BE49-F238E27FC236}">
                  <a16:creationId xmlns:a16="http://schemas.microsoft.com/office/drawing/2014/main" id="{F31D525D-DB15-4415-B4E0-C2909125F3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6912" y="3449176"/>
              <a:ext cx="276656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>
                  <a:latin typeface="ＭＳ Ｐゴシック" panose="020B0600070205080204" pitchFamily="50" charset="-128"/>
                </a:rPr>
                <a:t>60</a:t>
              </a:r>
              <a:r>
                <a:rPr lang="ja-JP" altLang="en-US" sz="800" b="1">
                  <a:latin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233" name="Text Box 78">
              <a:extLst>
                <a:ext uri="{FF2B5EF4-FFF2-40B4-BE49-F238E27FC236}">
                  <a16:creationId xmlns:a16="http://schemas.microsoft.com/office/drawing/2014/main" id="{E662A3C0-9874-4030-B07A-404251C5C1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4825" y="3449176"/>
              <a:ext cx="277854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70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234" name="Text Box 79">
              <a:extLst>
                <a:ext uri="{FF2B5EF4-FFF2-40B4-BE49-F238E27FC236}">
                  <a16:creationId xmlns:a16="http://schemas.microsoft.com/office/drawing/2014/main" id="{0BE11B76-7F4B-404C-8472-AF566FE96D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64715" y="3457235"/>
              <a:ext cx="277854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80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235" name="Rectangle 80">
              <a:extLst>
                <a:ext uri="{FF2B5EF4-FFF2-40B4-BE49-F238E27FC236}">
                  <a16:creationId xmlns:a16="http://schemas.microsoft.com/office/drawing/2014/main" id="{A4EA7F04-45CE-426D-AB59-EF9CDEC903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2444" y="3615739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" name="Text Box 81">
              <a:extLst>
                <a:ext uri="{FF2B5EF4-FFF2-40B4-BE49-F238E27FC236}">
                  <a16:creationId xmlns:a16="http://schemas.microsoft.com/office/drawing/2014/main" id="{E19E2A35-E3E1-453E-96C0-72E70BA5DA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6640" y="3457235"/>
              <a:ext cx="277854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90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237" name="Rectangle 82">
              <a:extLst>
                <a:ext uri="{FF2B5EF4-FFF2-40B4-BE49-F238E27FC236}">
                  <a16:creationId xmlns:a16="http://schemas.microsoft.com/office/drawing/2014/main" id="{7790F979-5705-43E1-842F-3FD4EDC99D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4369" y="3615739"/>
              <a:ext cx="247913" cy="19342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" name="Text Box 83">
              <a:extLst>
                <a:ext uri="{FF2B5EF4-FFF2-40B4-BE49-F238E27FC236}">
                  <a16:creationId xmlns:a16="http://schemas.microsoft.com/office/drawing/2014/main" id="{7B5ABADF-8C78-478E-A741-E6F50191F9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27007" y="3449176"/>
              <a:ext cx="317376" cy="18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800" b="1" dirty="0">
                  <a:latin typeface="ＭＳ Ｐゴシック" panose="020B0600070205080204" pitchFamily="50" charset="-128"/>
                </a:rPr>
                <a:t>100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　</a:t>
              </a:r>
            </a:p>
          </p:txBody>
        </p:sp>
      </p:grpSp>
      <p:sp>
        <p:nvSpPr>
          <p:cNvPr id="239" name="Text Box 17">
            <a:extLst>
              <a:ext uri="{FF2B5EF4-FFF2-40B4-BE49-F238E27FC236}">
                <a16:creationId xmlns:a16="http://schemas.microsoft.com/office/drawing/2014/main" id="{7CC13F5F-370A-4033-A507-1B8DDE0EE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649" y="2834537"/>
            <a:ext cx="140344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ja-JP" sz="800" dirty="0"/>
              <a:t>●</a:t>
            </a:r>
            <a:r>
              <a:rPr lang="ja-JP" altLang="en-US" sz="800" dirty="0"/>
              <a:t>誕生日（　　</a:t>
            </a:r>
            <a:r>
              <a:rPr lang="en-US" altLang="ja-JP" sz="800" dirty="0"/>
              <a:t>/</a:t>
            </a:r>
            <a:r>
              <a:rPr lang="ja-JP" altLang="en-US" sz="800" dirty="0"/>
              <a:t>　　</a:t>
            </a:r>
            <a:r>
              <a:rPr lang="en-US" altLang="ja-JP" sz="800" dirty="0"/>
              <a:t>/</a:t>
            </a:r>
            <a:r>
              <a:rPr lang="ja-JP" altLang="en-US" sz="800" dirty="0"/>
              <a:t>　　）</a:t>
            </a:r>
          </a:p>
        </p:txBody>
      </p:sp>
      <p:sp>
        <p:nvSpPr>
          <p:cNvPr id="240" name="Text Box 17">
            <a:extLst>
              <a:ext uri="{FF2B5EF4-FFF2-40B4-BE49-F238E27FC236}">
                <a16:creationId xmlns:a16="http://schemas.microsoft.com/office/drawing/2014/main" id="{EA41A5AF-59CF-4B1F-BCE8-7A45C64413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4810" y="3329365"/>
            <a:ext cx="140344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ja-JP" sz="800" dirty="0"/>
              <a:t>●</a:t>
            </a:r>
            <a:r>
              <a:rPr lang="ja-JP" altLang="en-US" sz="800" dirty="0"/>
              <a:t>終了予定日（　　</a:t>
            </a:r>
            <a:r>
              <a:rPr lang="en-US" altLang="ja-JP" sz="800" dirty="0"/>
              <a:t>/</a:t>
            </a:r>
            <a:r>
              <a:rPr lang="ja-JP" altLang="en-US" sz="800" dirty="0"/>
              <a:t>　　</a:t>
            </a:r>
            <a:r>
              <a:rPr lang="en-US" altLang="ja-JP" sz="800" dirty="0"/>
              <a:t>/</a:t>
            </a:r>
            <a:r>
              <a:rPr lang="ja-JP" altLang="en-US" sz="800" dirty="0"/>
              <a:t>　　）</a:t>
            </a:r>
          </a:p>
        </p:txBody>
      </p:sp>
      <p:sp>
        <p:nvSpPr>
          <p:cNvPr id="241" name="Text Box 17">
            <a:extLst>
              <a:ext uri="{FF2B5EF4-FFF2-40B4-BE49-F238E27FC236}">
                <a16:creationId xmlns:a16="http://schemas.microsoft.com/office/drawing/2014/main" id="{C16A706E-56C4-439E-803F-6B2B21CEC8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550" y="3338863"/>
            <a:ext cx="140344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ja-JP" sz="800" dirty="0"/>
              <a:t>●</a:t>
            </a:r>
            <a:r>
              <a:rPr lang="ja-JP" altLang="en-US" sz="800" dirty="0"/>
              <a:t>誕生日（　　</a:t>
            </a:r>
            <a:r>
              <a:rPr lang="en-US" altLang="ja-JP" sz="800" dirty="0"/>
              <a:t>/</a:t>
            </a:r>
            <a:r>
              <a:rPr lang="ja-JP" altLang="en-US" sz="800" dirty="0"/>
              <a:t>　　</a:t>
            </a:r>
            <a:r>
              <a:rPr lang="en-US" altLang="ja-JP" sz="800" dirty="0"/>
              <a:t>/</a:t>
            </a:r>
            <a:r>
              <a:rPr lang="ja-JP" altLang="en-US" sz="800" dirty="0"/>
              <a:t>　　）</a:t>
            </a:r>
          </a:p>
        </p:txBody>
      </p:sp>
      <p:sp>
        <p:nvSpPr>
          <p:cNvPr id="242" name="Text Box 5">
            <a:extLst>
              <a:ext uri="{FF2B5EF4-FFF2-40B4-BE49-F238E27FC236}">
                <a16:creationId xmlns:a16="http://schemas.microsoft.com/office/drawing/2014/main" id="{31F91FB2-AD45-4F7F-95BA-C834215629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7" y="6177336"/>
            <a:ext cx="17669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600" dirty="0"/>
              <a:t>三世代のスケールを現在に合わせて表現します。</a:t>
            </a:r>
            <a:endParaRPr lang="en-US" altLang="ja-JP" sz="600" dirty="0"/>
          </a:p>
          <a:p>
            <a:r>
              <a:rPr lang="ja-JP" altLang="en-US" sz="600" dirty="0"/>
              <a:t>三世代の一生、百数十年が一望にできます。</a:t>
            </a:r>
            <a:endParaRPr lang="en-US" altLang="ja-JP" sz="600" dirty="0"/>
          </a:p>
          <a:p>
            <a:r>
              <a:rPr lang="ja-JP" altLang="en-US" sz="600" dirty="0"/>
              <a:t>これだけで様々な過去が蘇り、未来がイメージできます。あなたの未来、子供の未来のために。</a:t>
            </a:r>
          </a:p>
        </p:txBody>
      </p:sp>
      <p:sp>
        <p:nvSpPr>
          <p:cNvPr id="243" name="Text Box 5">
            <a:extLst>
              <a:ext uri="{FF2B5EF4-FFF2-40B4-BE49-F238E27FC236}">
                <a16:creationId xmlns:a16="http://schemas.microsoft.com/office/drawing/2014/main" id="{9B4ECC4C-86B8-4CFB-A09F-EE60EB4A94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7017" y="6165304"/>
            <a:ext cx="15909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600" dirty="0"/>
              <a:t>子供たちの終了予定日は、画きません。</a:t>
            </a:r>
            <a:endParaRPr lang="en-US" altLang="ja-JP" sz="600" dirty="0"/>
          </a:p>
          <a:p>
            <a:r>
              <a:rPr lang="ja-JP" altLang="en-US" sz="600" dirty="0"/>
              <a:t>スケールがオーバーしすぎるのと同時に、</a:t>
            </a:r>
            <a:endParaRPr lang="en-US" altLang="ja-JP" sz="600" dirty="0"/>
          </a:p>
          <a:p>
            <a:r>
              <a:rPr lang="ja-JP" altLang="en-US" sz="600" dirty="0"/>
              <a:t>理解できる年齢で描いてもらいましょう。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522F20-ABFB-4D22-832F-68D264347AA6}"/>
              </a:ext>
            </a:extLst>
          </p:cNvPr>
          <p:cNvSpPr txBox="1"/>
          <p:nvPr/>
        </p:nvSpPr>
        <p:spPr>
          <a:xfrm>
            <a:off x="486669" y="4515585"/>
            <a:ext cx="18213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solidFill>
                  <a:srgbClr val="FF0000"/>
                </a:solidFill>
              </a:rPr>
              <a:t>ライフスケールは、グループが</a:t>
            </a:r>
            <a:endParaRPr kumimoji="1" lang="en-US" altLang="ja-JP" sz="1000" dirty="0">
              <a:solidFill>
                <a:srgbClr val="FF0000"/>
              </a:solidFill>
            </a:endParaRPr>
          </a:p>
          <a:p>
            <a:r>
              <a:rPr lang="ja-JP" altLang="en-US" sz="1000" dirty="0">
                <a:solidFill>
                  <a:srgbClr val="FF0000"/>
                </a:solidFill>
              </a:rPr>
              <a:t>かかっています。必要に応じて</a:t>
            </a:r>
            <a:endParaRPr lang="en-US" altLang="ja-JP" sz="1000" dirty="0">
              <a:solidFill>
                <a:srgbClr val="FF0000"/>
              </a:solidFill>
            </a:endParaRPr>
          </a:p>
          <a:p>
            <a:r>
              <a:rPr kumimoji="1" lang="ja-JP" altLang="en-US" sz="1000" dirty="0">
                <a:solidFill>
                  <a:srgbClr val="FF0000"/>
                </a:solidFill>
              </a:rPr>
              <a:t>はずし、ご利用ください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277358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495</Words>
  <Application>Microsoft Office PowerPoint</Application>
  <PresentationFormat>画面に合わせる (4:3)</PresentationFormat>
  <Paragraphs>70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Calibri</vt:lpstr>
      <vt:lpstr>Times New Roman</vt:lpstr>
      <vt:lpstr>Office ​​テーマ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PS-11</dc:creator>
  <cp:lastModifiedBy>PS-11</cp:lastModifiedBy>
  <cp:revision>23</cp:revision>
  <dcterms:created xsi:type="dcterms:W3CDTF">2018-10-29T02:11:08Z</dcterms:created>
  <dcterms:modified xsi:type="dcterms:W3CDTF">2020-03-30T21:25:19Z</dcterms:modified>
</cp:coreProperties>
</file>